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7"/>
  </p:notesMasterIdLst>
  <p:handoutMasterIdLst>
    <p:handoutMasterId r:id="rId8"/>
  </p:handoutMasterIdLst>
  <p:sldIdLst>
    <p:sldId id="260" r:id="rId5"/>
    <p:sldId id="259" r:id="rId6"/>
  </p:sldIdLst>
  <p:sldSz cx="9906000" cy="6858000" type="A4"/>
  <p:notesSz cx="7010400" cy="9296400"/>
  <p:embeddedFontLst>
    <p:embeddedFont>
      <p:font typeface="Arial Rounded MT Bold" panose="020F0704030504030204" pitchFamily="34" charset="0"/>
      <p:regular r:id="rId9"/>
    </p:embeddedFont>
    <p:embeddedFont>
      <p:font typeface="United Curriculum" panose="020B0604020202020204" charset="0"/>
      <p:regular r:id="rId1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9ACFEA"/>
    <a:srgbClr val="D4C9C6"/>
    <a:srgbClr val="745E58"/>
    <a:srgbClr val="CC9900"/>
    <a:srgbClr val="FFE8D1"/>
    <a:srgbClr val="2C4B6F"/>
    <a:srgbClr val="7FAED8"/>
    <a:srgbClr val="BFE3EF"/>
    <a:srgbClr val="BFBB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D2ED8E-94AE-5AEB-972C-D598E638DFFE}" v="202" dt="2025-12-03T16:30:46.4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39" autoAdjust="0"/>
  </p:normalViewPr>
  <p:slideViewPr>
    <p:cSldViewPr snapToGrid="0">
      <p:cViewPr varScale="1">
        <p:scale>
          <a:sx n="109" d="100"/>
          <a:sy n="109" d="100"/>
        </p:scale>
        <p:origin x="141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Jupe" userId="9ad3a93c-5207-48e6-96d2-c79338cafdd7" providerId="ADAL" clId="{717BAF27-0272-4E73-986C-0B9A2B1386CD}"/>
    <pc:docChg chg="modSld">
      <pc:chgData name="L Jupe" userId="9ad3a93c-5207-48e6-96d2-c79338cafdd7" providerId="ADAL" clId="{717BAF27-0272-4E73-986C-0B9A2B1386CD}" dt="2025-11-14T11:25:38.539" v="13" actId="1076"/>
      <pc:docMkLst>
        <pc:docMk/>
      </pc:docMkLst>
      <pc:sldChg chg="addSp modSp">
        <pc:chgData name="L Jupe" userId="9ad3a93c-5207-48e6-96d2-c79338cafdd7" providerId="ADAL" clId="{717BAF27-0272-4E73-986C-0B9A2B1386CD}" dt="2025-11-14T11:25:08.101" v="10"/>
        <pc:sldMkLst>
          <pc:docMk/>
          <pc:sldMk cId="1082134938" sldId="259"/>
        </pc:sldMkLst>
        <pc:graphicFrameChg chg="modGraphic">
          <ac:chgData name="L Jupe" userId="9ad3a93c-5207-48e6-96d2-c79338cafdd7" providerId="ADAL" clId="{717BAF27-0272-4E73-986C-0B9A2B1386CD}" dt="2025-11-14T11:23:34.563" v="0" actId="6549"/>
          <ac:graphicFrameMkLst>
            <pc:docMk/>
            <pc:sldMk cId="1082134938" sldId="259"/>
            <ac:graphicFrameMk id="6" creationId="{15699A6A-65B4-4D7F-811E-20C732772F09}"/>
          </ac:graphicFrameMkLst>
        </pc:graphicFrameChg>
        <pc:picChg chg="add">
          <ac:chgData name="L Jupe" userId="9ad3a93c-5207-48e6-96d2-c79338cafdd7" providerId="ADAL" clId="{717BAF27-0272-4E73-986C-0B9A2B1386CD}" dt="2025-11-14T11:25:08.101" v="10"/>
          <ac:picMkLst>
            <pc:docMk/>
            <pc:sldMk cId="1082134938" sldId="259"/>
            <ac:picMk id="13" creationId="{2B1D582E-1FD2-4B3C-B7E0-4CFB0006243F}"/>
          </ac:picMkLst>
        </pc:picChg>
      </pc:sldChg>
      <pc:sldChg chg="addSp modSp">
        <pc:chgData name="L Jupe" userId="9ad3a93c-5207-48e6-96d2-c79338cafdd7" providerId="ADAL" clId="{717BAF27-0272-4E73-986C-0B9A2B1386CD}" dt="2025-11-14T11:25:38.539" v="13" actId="1076"/>
        <pc:sldMkLst>
          <pc:docMk/>
          <pc:sldMk cId="949235514" sldId="260"/>
        </pc:sldMkLst>
        <pc:picChg chg="mod">
          <ac:chgData name="L Jupe" userId="9ad3a93c-5207-48e6-96d2-c79338cafdd7" providerId="ADAL" clId="{717BAF27-0272-4E73-986C-0B9A2B1386CD}" dt="2025-11-14T11:25:38.539" v="13" actId="1076"/>
          <ac:picMkLst>
            <pc:docMk/>
            <pc:sldMk cId="949235514" sldId="260"/>
            <ac:picMk id="7" creationId="{83F857C4-89DF-4036-AB04-DD9F3C5F1E1D}"/>
          </ac:picMkLst>
        </pc:picChg>
        <pc:picChg chg="add mod">
          <ac:chgData name="L Jupe" userId="9ad3a93c-5207-48e6-96d2-c79338cafdd7" providerId="ADAL" clId="{717BAF27-0272-4E73-986C-0B9A2B1386CD}" dt="2025-11-14T11:25:02.945" v="9" actId="14100"/>
          <ac:picMkLst>
            <pc:docMk/>
            <pc:sldMk cId="949235514" sldId="260"/>
            <ac:picMk id="8" creationId="{65A48CEC-7E41-4169-AB98-AB876D59CDF4}"/>
          </ac:picMkLst>
        </pc:picChg>
      </pc:sldChg>
    </pc:docChg>
  </pc:docChgLst>
  <pc:docChgLst>
    <pc:chgData name="L Parkes" userId="S::lauren.parkes_timbertreeacademy.org.uk#ext#@corngreavesprimary.org.uk::914dc557-5cec-4d69-b9a5-4696ace1577f" providerId="AD" clId="Web-{BBD2ED8E-94AE-5AEB-972C-D598E638DFFE}"/>
    <pc:docChg chg="modSld">
      <pc:chgData name="L Parkes" userId="S::lauren.parkes_timbertreeacademy.org.uk#ext#@corngreavesprimary.org.uk::914dc557-5cec-4d69-b9a5-4696ace1577f" providerId="AD" clId="Web-{BBD2ED8E-94AE-5AEB-972C-D598E638DFFE}" dt="2025-12-03T16:30:45.755" v="192"/>
      <pc:docMkLst>
        <pc:docMk/>
      </pc:docMkLst>
      <pc:sldChg chg="modSp">
        <pc:chgData name="L Parkes" userId="S::lauren.parkes_timbertreeacademy.org.uk#ext#@corngreavesprimary.org.uk::914dc557-5cec-4d69-b9a5-4696ace1577f" providerId="AD" clId="Web-{BBD2ED8E-94AE-5AEB-972C-D598E638DFFE}" dt="2025-12-03T16:30:45.755" v="192"/>
        <pc:sldMkLst>
          <pc:docMk/>
          <pc:sldMk cId="1082134938" sldId="259"/>
        </pc:sldMkLst>
        <pc:graphicFrameChg chg="mod modGraphic">
          <ac:chgData name="L Parkes" userId="S::lauren.parkes_timbertreeacademy.org.uk#ext#@corngreavesprimary.org.uk::914dc557-5cec-4d69-b9a5-4696ace1577f" providerId="AD" clId="Web-{BBD2ED8E-94AE-5AEB-972C-D598E638DFFE}" dt="2025-12-03T16:30:45.755" v="192"/>
          <ac:graphicFrameMkLst>
            <pc:docMk/>
            <pc:sldMk cId="1082134938" sldId="259"/>
            <ac:graphicFrameMk id="6" creationId="{15699A6A-65B4-4D7F-811E-20C732772F0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4BB0CAA-05EE-4C9B-87E1-B84DD3F9BCC4}" type="datetimeFigureOut">
              <a:rPr lang="en-GB" smtClean="0"/>
              <a:t>03/12/2025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6CD3110-32D0-4452-834B-9411AA728368}" type="datetimeFigureOut">
              <a:rPr lang="en-GB" smtClean="0"/>
              <a:t>03/12/2025</a:t>
            </a:fld>
            <a:endParaRPr lang="en-GB"/>
          </a:p>
        </p:txBody>
      </p:sp>
      <p:sp>
        <p:nvSpPr>
          <p:cNvPr id="4" name="Slide Image Placeholder 3"/>
          <p:cNvSpPr>
            <a:spLocks noGrp="1" noRot="1" noChangeAspect="1"/>
          </p:cNvSpPr>
          <p:nvPr>
            <p:ph type="sldImg" idx="2"/>
          </p:nvPr>
        </p:nvSpPr>
        <p:spPr>
          <a:xfrm>
            <a:off x="1239838" y="1162050"/>
            <a:ext cx="4530725"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2CF7F3D-A76E-462C-91BC-6AD2B2EFE72A}" type="slidenum">
              <a:rPr lang="en-GB" smtClean="0"/>
              <a:t>1</a:t>
            </a:fld>
            <a:endParaRPr lang="en-GB"/>
          </a:p>
        </p:txBody>
      </p:sp>
    </p:spTree>
    <p:extLst>
      <p:ext uri="{BB962C8B-B14F-4D97-AF65-F5344CB8AC3E}">
        <p14:creationId xmlns:p14="http://schemas.microsoft.com/office/powerpoint/2010/main" val="3648489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Design Technology</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2260916733"/>
              </p:ext>
            </p:extLst>
          </p:nvPr>
        </p:nvGraphicFramePr>
        <p:xfrm>
          <a:off x="79900" y="958874"/>
          <a:ext cx="9636246" cy="5916632"/>
        </p:xfrm>
        <a:graphic>
          <a:graphicData uri="http://schemas.openxmlformats.org/drawingml/2006/table">
            <a:tbl>
              <a:tblPr firstRow="1" bandRow="1">
                <a:tableStyleId>{72833802-FEF1-4C79-8D5D-14CF1EAF98D9}</a:tableStyleId>
              </a:tblPr>
              <a:tblGrid>
                <a:gridCol w="1660936">
                  <a:extLst>
                    <a:ext uri="{9D8B030D-6E8A-4147-A177-3AD203B41FA5}">
                      <a16:colId xmlns:a16="http://schemas.microsoft.com/office/drawing/2014/main" val="924718012"/>
                    </a:ext>
                  </a:extLst>
                </a:gridCol>
                <a:gridCol w="1437370">
                  <a:extLst>
                    <a:ext uri="{9D8B030D-6E8A-4147-A177-3AD203B41FA5}">
                      <a16:colId xmlns:a16="http://schemas.microsoft.com/office/drawing/2014/main" val="1652652321"/>
                    </a:ext>
                  </a:extLst>
                </a:gridCol>
                <a:gridCol w="2782280">
                  <a:extLst>
                    <a:ext uri="{9D8B030D-6E8A-4147-A177-3AD203B41FA5}">
                      <a16:colId xmlns:a16="http://schemas.microsoft.com/office/drawing/2014/main" val="1858762956"/>
                    </a:ext>
                  </a:extLst>
                </a:gridCol>
                <a:gridCol w="680011">
                  <a:extLst>
                    <a:ext uri="{9D8B030D-6E8A-4147-A177-3AD203B41FA5}">
                      <a16:colId xmlns:a16="http://schemas.microsoft.com/office/drawing/2014/main" val="520005719"/>
                    </a:ext>
                  </a:extLst>
                </a:gridCol>
                <a:gridCol w="3075649">
                  <a:extLst>
                    <a:ext uri="{9D8B030D-6E8A-4147-A177-3AD203B41FA5}">
                      <a16:colId xmlns:a16="http://schemas.microsoft.com/office/drawing/2014/main" val="3453446048"/>
                    </a:ext>
                  </a:extLst>
                </a:gridCol>
              </a:tblGrid>
              <a:tr h="2642592">
                <a:tc>
                  <a:txBody>
                    <a:bodyPr/>
                    <a:lstStyle/>
                    <a:p>
                      <a:pPr algn="l"/>
                      <a:r>
                        <a:rPr lang="en-GB" sz="900" b="1" kern="1200" dirty="0">
                          <a:solidFill>
                            <a:schemeClr val="tx1"/>
                          </a:solidFill>
                          <a:effectLst/>
                          <a:latin typeface="+mn-lt"/>
                          <a:ea typeface="+mn-ea"/>
                          <a:cs typeface="+mn-cs"/>
                        </a:rPr>
                        <a:t>Curriculum Principles</a:t>
                      </a:r>
                    </a:p>
                    <a:p>
                      <a:pPr algn="l"/>
                      <a:endParaRPr lang="en-GB" sz="800" b="1" kern="1200" dirty="0">
                        <a:solidFill>
                          <a:schemeClr val="tx1"/>
                        </a:solidFill>
                        <a:effectLst/>
                        <a:latin typeface="+mn-lt"/>
                        <a:ea typeface="+mn-ea"/>
                        <a:cs typeface="+mn-cs"/>
                      </a:endParaRPr>
                    </a:p>
                    <a:p>
                      <a:pPr algn="l"/>
                      <a:r>
                        <a:rPr lang="en-GB" sz="800" b="0" dirty="0">
                          <a:solidFill>
                            <a:schemeClr val="tx1"/>
                          </a:solidFill>
                        </a:rPr>
                        <a:t>Our D&amp;T curriculum aims to give pupils the opportunity to revisit core aspects of learning overtime. To progress and deepen their understanding in each core aspect throughout the primary journey. Through knowledge rich teaching and skill development our curriculum aims to not just allow pupils to become competent in the D&amp;T but to develop as designers themselves. We believe that regardless of academic ability, every child can be a designer.</a:t>
                      </a:r>
                    </a:p>
                  </a:txBody>
                  <a:tcPr>
                    <a:solidFill>
                      <a:schemeClr val="accent2">
                        <a:lumMod val="20000"/>
                        <a:lumOff val="80000"/>
                      </a:schemeClr>
                    </a:solidFill>
                  </a:tcPr>
                </a:tc>
                <a:tc gridSpan="2">
                  <a:txBody>
                    <a:bodyPr/>
                    <a:lstStyle/>
                    <a:p>
                      <a:pPr algn="l"/>
                      <a:r>
                        <a:rPr lang="en-GB" sz="900" b="1" kern="1200" dirty="0">
                          <a:solidFill>
                            <a:schemeClr val="tx1"/>
                          </a:solidFill>
                          <a:effectLst/>
                          <a:latin typeface="+mj-lt"/>
                          <a:ea typeface="+mn-ea"/>
                          <a:cs typeface="+mn-cs"/>
                        </a:rPr>
                        <a:t>Big Ideas – Substantive Knowledge</a:t>
                      </a:r>
                    </a:p>
                    <a:p>
                      <a:pPr algn="l"/>
                      <a:endParaRPr lang="en-GB" sz="900" b="1" kern="1200" dirty="0">
                        <a:solidFill>
                          <a:schemeClr val="tx1"/>
                        </a:solidFill>
                        <a:effectLst/>
                        <a:latin typeface="+mj-lt"/>
                        <a:ea typeface="+mn-ea"/>
                        <a:cs typeface="+mn-cs"/>
                      </a:endParaRPr>
                    </a:p>
                    <a:p>
                      <a:pPr algn="l"/>
                      <a:endParaRPr lang="en-GB" sz="900" b="1" kern="1200" dirty="0">
                        <a:solidFill>
                          <a:schemeClr val="tx1"/>
                        </a:solidFill>
                        <a:effectLst/>
                        <a:latin typeface="+mj-lt"/>
                        <a:ea typeface="+mn-ea"/>
                        <a:cs typeface="+mn-cs"/>
                      </a:endParaRPr>
                    </a:p>
                    <a:p>
                      <a:pPr algn="l"/>
                      <a:r>
                        <a:rPr lang="en-GB" sz="900" b="0" dirty="0">
                          <a:solidFill>
                            <a:schemeClr val="tx1"/>
                          </a:solidFill>
                        </a:rPr>
                        <a:t>Our D&amp;T curriculum focuses on 4 core disciplines: food and nutrition, mechanisms, structures and textiles. There are 2 disciplines that are specific dependent on Key Stage understanding materials (KS1 only) and electrical systems (KS2 only). As well as developing core disciplines of D&amp;T we aim to develop the pupil’s ability to work purposefully. </a:t>
                      </a:r>
                      <a:endParaRPr lang="en-GB" sz="900" b="0" kern="1200" dirty="0">
                        <a:solidFill>
                          <a:schemeClr val="tx1"/>
                        </a:solidFill>
                        <a:effectLst/>
                        <a:latin typeface="+mj-lt"/>
                        <a:ea typeface="+mn-ea"/>
                        <a:cs typeface="+mn-cs"/>
                      </a:endParaRPr>
                    </a:p>
                    <a:p>
                      <a:pPr algn="l"/>
                      <a:r>
                        <a:rPr lang="en-GB" sz="900" b="0" kern="1200" dirty="0">
                          <a:solidFill>
                            <a:schemeClr val="tx1"/>
                          </a:solidFill>
                          <a:effectLst/>
                          <a:latin typeface="+mj-lt"/>
                          <a:ea typeface="+mn-ea"/>
                          <a:cs typeface="+mn-cs"/>
                        </a:rPr>
                        <a:t> </a:t>
                      </a:r>
                    </a:p>
                    <a:p>
                      <a:pPr algn="l"/>
                      <a:endParaRPr lang="en-GB" sz="900" b="0" kern="1200" dirty="0">
                        <a:solidFill>
                          <a:schemeClr val="tx1"/>
                        </a:solidFill>
                        <a:effectLst/>
                        <a:latin typeface="+mj-lt"/>
                        <a:ea typeface="+mn-ea"/>
                        <a:cs typeface="+mn-cs"/>
                      </a:endParaRPr>
                    </a:p>
                    <a:p>
                      <a:pPr algn="l"/>
                      <a:endParaRPr lang="en-GB" sz="900" b="0" kern="1200" dirty="0">
                        <a:solidFill>
                          <a:schemeClr val="tx1"/>
                        </a:solidFill>
                        <a:effectLst/>
                        <a:latin typeface="+mj-lt"/>
                        <a:ea typeface="+mn-ea"/>
                        <a:cs typeface="+mn-cs"/>
                      </a:endParaRPr>
                    </a:p>
                  </a:txBody>
                  <a:tcPr>
                    <a:solidFill>
                      <a:schemeClr val="bg1"/>
                    </a:solidFill>
                  </a:tcPr>
                </a:tc>
                <a:tc hMerge="1">
                  <a:txBody>
                    <a:bodyPr/>
                    <a:lstStyle/>
                    <a:p>
                      <a:endParaRPr lang="en-GB"/>
                    </a:p>
                  </a:txBody>
                  <a:tcPr/>
                </a:tc>
                <a:tc gridSpan="2">
                  <a:txBody>
                    <a:bodyPr/>
                    <a:lstStyle/>
                    <a:p>
                      <a:pPr algn="l"/>
                      <a:r>
                        <a:rPr lang="en-GB" sz="900" b="1" kern="1200" dirty="0">
                          <a:solidFill>
                            <a:schemeClr val="tx1"/>
                          </a:solidFill>
                          <a:effectLst/>
                          <a:latin typeface="+mn-lt"/>
                          <a:ea typeface="+mn-ea"/>
                          <a:cs typeface="+mn-cs"/>
                        </a:rPr>
                        <a:t>Content and Sequencing</a:t>
                      </a:r>
                    </a:p>
                    <a:p>
                      <a:pPr algn="l"/>
                      <a:endParaRPr lang="en-GB" sz="900" b="0" kern="1200" dirty="0">
                        <a:solidFill>
                          <a:schemeClr val="tx1"/>
                        </a:solidFill>
                        <a:effectLst/>
                        <a:latin typeface="+mn-lt"/>
                        <a:ea typeface="+mn-ea"/>
                        <a:cs typeface="+mn-cs"/>
                      </a:endParaRPr>
                    </a:p>
                    <a:p>
                      <a:pPr algn="l"/>
                      <a:r>
                        <a:rPr lang="en-GB" sz="800" b="0" kern="1200" dirty="0">
                          <a:solidFill>
                            <a:schemeClr val="tx1"/>
                          </a:solidFill>
                          <a:effectLst/>
                          <a:latin typeface="+mn-lt"/>
                          <a:ea typeface="+mn-ea"/>
                          <a:cs typeface="+mn-cs"/>
                        </a:rPr>
                        <a:t>D&amp;T</a:t>
                      </a:r>
                      <a:r>
                        <a:rPr lang="en-GB" sz="800" b="0" dirty="0">
                          <a:solidFill>
                            <a:schemeClr val="tx1"/>
                          </a:solidFill>
                        </a:rPr>
                        <a:t> is built around the principles of evidence-led practice. This is to ensure that pupils are equipped to successfully think, work, and communicate like a designer. Exceptional teacher instruction inspires pupils to acquire knowledge as designers and technologists and enables them to skilfully apply their understanding.</a:t>
                      </a:r>
                    </a:p>
                    <a:p>
                      <a:pPr algn="l"/>
                      <a:r>
                        <a:rPr lang="en-GB" sz="800" b="0" dirty="0">
                          <a:solidFill>
                            <a:schemeClr val="tx1"/>
                          </a:solidFill>
                        </a:rPr>
                        <a:t>The D&amp;T curriculum is organised into blocks with each block covering a particular set of disciplines, including food and nutrition, mechanisms, structures, systems, electrical systems, understanding materials and textiles. Vertical progression in each discipline has been deliberately woven into the fabric of the curriculum so that pupils can revisit key disciplines throughout their Primary journey at increasing degrees of challenge and complexity. </a:t>
                      </a:r>
                    </a:p>
                    <a:p>
                      <a:pPr algn="l"/>
                      <a:r>
                        <a:rPr lang="en-GB" sz="800" b="0" dirty="0">
                          <a:solidFill>
                            <a:schemeClr val="tx1"/>
                          </a:solidFill>
                        </a:rPr>
                        <a:t>The curriculum outlines key aspects of design development in the Working as a designer section. Each module will focus on developing different aspects of these competencies. This will support teachers in understanding pupils’ development as designers more broadly, as well as how successfully they are acquiring the taught knowledge and skills. • The curriculum has been built so that there are clear links to other areas such as D&amp;T History, Geography, Science and Literature</a:t>
                      </a:r>
                      <a:r>
                        <a:rPr lang="en-GB" sz="900" b="0" dirty="0">
                          <a:solidFill>
                            <a:schemeClr val="tx1"/>
                          </a:solidFill>
                        </a:rPr>
                        <a:t>.</a:t>
                      </a:r>
                      <a:endParaRPr lang="en-GB" sz="900" b="0" kern="1200" dirty="0">
                        <a:solidFill>
                          <a:schemeClr val="tx1"/>
                        </a:solidFill>
                        <a:effectLst/>
                        <a:latin typeface="+mn-lt"/>
                        <a:ea typeface="+mn-ea"/>
                        <a:cs typeface="+mn-cs"/>
                      </a:endParaRPr>
                    </a:p>
                    <a:p>
                      <a:pPr algn="ctr"/>
                      <a:endParaRPr lang="en-GB" sz="800" b="0" kern="1200" dirty="0">
                        <a:solidFill>
                          <a:schemeClr val="tx1"/>
                        </a:solidFill>
                        <a:effectLst/>
                        <a:latin typeface="+mn-lt"/>
                        <a:ea typeface="+mn-ea"/>
                        <a:cs typeface="+mn-cs"/>
                      </a:endParaRPr>
                    </a:p>
                  </a:txBody>
                  <a:tcPr>
                    <a:solidFill>
                      <a:schemeClr val="bg1"/>
                    </a:solidFill>
                  </a:tcPr>
                </a:tc>
                <a:tc hMerge="1">
                  <a:txBody>
                    <a:bodyPr/>
                    <a:lstStyle/>
                    <a:p>
                      <a:endParaRPr lang="en-GB"/>
                    </a:p>
                  </a:txBody>
                  <a:tcPr/>
                </a:tc>
                <a:extLst>
                  <a:ext uri="{0D108BD9-81ED-4DB2-BD59-A6C34878D82A}">
                    <a16:rowId xmlns:a16="http://schemas.microsoft.com/office/drawing/2014/main" val="1127961494"/>
                  </a:ext>
                </a:extLst>
              </a:tr>
              <a:tr h="3097232">
                <a:tc gridSpan="2">
                  <a:txBody>
                    <a:bodyPr/>
                    <a:lstStyle/>
                    <a:p>
                      <a:r>
                        <a:rPr lang="en-GB" sz="800" b="1" kern="1200" dirty="0">
                          <a:solidFill>
                            <a:schemeClr val="tx1"/>
                          </a:solidFill>
                          <a:effectLst/>
                          <a:latin typeface="+mn-lt"/>
                          <a:ea typeface="+mn-ea"/>
                          <a:cs typeface="+mn-cs"/>
                        </a:rPr>
                        <a:t>Oracy and Vocabulary</a:t>
                      </a:r>
                    </a:p>
                    <a:p>
                      <a:endParaRPr lang="en-GB" sz="800" kern="1200" dirty="0">
                        <a:solidFill>
                          <a:schemeClr val="tx1"/>
                        </a:solidFill>
                        <a:effectLst/>
                        <a:latin typeface="+mn-lt"/>
                        <a:ea typeface="+mn-ea"/>
                        <a:cs typeface="+mn-cs"/>
                      </a:endParaRPr>
                    </a:p>
                    <a:p>
                      <a:r>
                        <a:rPr lang="en-GB" sz="800" kern="1200" dirty="0">
                          <a:solidFill>
                            <a:schemeClr val="tx1"/>
                          </a:solidFill>
                          <a:effectLst/>
                          <a:latin typeface="+mn-lt"/>
                          <a:ea typeface="+mn-ea"/>
                          <a:cs typeface="+mn-cs"/>
                        </a:rPr>
                        <a:t>There are two tasks for pupils to complete that relate specifically to vocabulary that is relevant to the lesson.</a:t>
                      </a:r>
                    </a:p>
                    <a:p>
                      <a:r>
                        <a:rPr lang="en-GB" sz="800" b="1" kern="1200" dirty="0">
                          <a:solidFill>
                            <a:schemeClr val="tx1"/>
                          </a:solidFill>
                          <a:effectLst/>
                          <a:latin typeface="+mn-lt"/>
                          <a:ea typeface="+mn-ea"/>
                          <a:cs typeface="+mn-cs"/>
                        </a:rPr>
                        <a:t>Task One: </a:t>
                      </a:r>
                      <a:r>
                        <a:rPr lang="en-GB" sz="800" kern="1200" dirty="0">
                          <a:solidFill>
                            <a:schemeClr val="tx1"/>
                          </a:solidFill>
                          <a:effectLst/>
                          <a:latin typeface="+mn-lt"/>
                          <a:ea typeface="+mn-ea"/>
                          <a:cs typeface="+mn-cs"/>
                        </a:rPr>
                        <a:t>Task one is designed to help pupils develop the skills to talk about their own work, the techniques they have been using and the work of others and use appropriate vocabulary to do this meaningfully. Words have been selected that relate to the lesson content. Task one varies in nature and complexity across the year groups. Activities focus on broadening pupils’ understanding and use of the shades in meaning of words.</a:t>
                      </a:r>
                    </a:p>
                    <a:p>
                      <a:r>
                        <a:rPr lang="en-GB" sz="800" b="1" kern="1200" dirty="0">
                          <a:solidFill>
                            <a:schemeClr val="tx1"/>
                          </a:solidFill>
                          <a:effectLst/>
                          <a:latin typeface="+mn-lt"/>
                          <a:ea typeface="+mn-ea"/>
                          <a:cs typeface="+mn-cs"/>
                        </a:rPr>
                        <a:t>Task Two: </a:t>
                      </a:r>
                      <a:r>
                        <a:rPr lang="en-GB" sz="800" kern="1200" dirty="0">
                          <a:solidFill>
                            <a:schemeClr val="tx1"/>
                          </a:solidFill>
                          <a:effectLst/>
                          <a:latin typeface="+mn-lt"/>
                          <a:ea typeface="+mn-ea"/>
                          <a:cs typeface="+mn-cs"/>
                        </a:rPr>
                        <a:t>Task two focuses on pupils being required to use the language of emotion and artistic language to articulate their feelings and responses to their own work and the work of others. Vocabulary Quiz The vocabulary quiz contains a range of questions requiring simple written responses covering the following: analysing words, defining words, making connections to other known words and using words in context. Technical vocabulary listed in the Knowledge Note is included in this section along with other key vocabulary that is used in the block.</a:t>
                      </a:r>
                      <a:r>
                        <a:rPr lang="en-GB" sz="1800" kern="1200" dirty="0">
                          <a:solidFill>
                            <a:schemeClr val="tx1"/>
                          </a:solidFill>
                          <a:effectLst/>
                          <a:latin typeface="+mn-lt"/>
                          <a:ea typeface="+mn-ea"/>
                          <a:cs typeface="+mn-cs"/>
                        </a:rPr>
                        <a:t> </a:t>
                      </a:r>
                    </a:p>
                    <a:p>
                      <a:pPr algn="l"/>
                      <a:endParaRPr lang="en-GB" sz="900" kern="1200" dirty="0">
                        <a:solidFill>
                          <a:schemeClr val="tx1"/>
                        </a:solidFill>
                        <a:effectLst/>
                        <a:latin typeface="+mn-lt"/>
                        <a:ea typeface="+mn-ea"/>
                        <a:cs typeface="+mn-cs"/>
                      </a:endParaRPr>
                    </a:p>
                  </a:txBody>
                  <a:tcPr/>
                </a:tc>
                <a:tc hMerge="1">
                  <a:txBody>
                    <a:bodyPr/>
                    <a:lstStyle/>
                    <a:p>
                      <a:endParaRPr lang="en-GB" dirty="0"/>
                    </a:p>
                  </a:txBody>
                  <a:tcPr/>
                </a:tc>
                <a:tc gridSpan="2">
                  <a:txBody>
                    <a:bodyPr/>
                    <a:lstStyle/>
                    <a:p>
                      <a:pPr algn="l"/>
                      <a:r>
                        <a:rPr lang="en-GB" sz="900" b="1" kern="1200" dirty="0">
                          <a:solidFill>
                            <a:schemeClr val="tx1"/>
                          </a:solidFill>
                          <a:effectLst/>
                          <a:latin typeface="+mn-lt"/>
                          <a:ea typeface="+mn-ea"/>
                          <a:cs typeface="+mn-cs"/>
                        </a:rPr>
                        <a:t>Learning Module</a:t>
                      </a:r>
                    </a:p>
                    <a:p>
                      <a:pPr algn="l"/>
                      <a:endParaRPr lang="en-GB" sz="800" dirty="0">
                        <a:solidFill>
                          <a:schemeClr val="tx1"/>
                        </a:solidFill>
                      </a:endParaRPr>
                    </a:p>
                    <a:p>
                      <a:pPr algn="l"/>
                      <a:r>
                        <a:rPr lang="en-GB" sz="900" dirty="0">
                          <a:solidFill>
                            <a:schemeClr val="tx1"/>
                          </a:solidFill>
                        </a:rPr>
                        <a:t>An overview of the core content provides information about the skills covered across the term in each year group. This enables teachers to see the progression of skills covered within each aspect of D&amp;T. Each learning module has: Overview of Block Contents – summary of the key skills and techniques covered along with the expected outcomes. Point of Reference – Prior Learning, connections to other areas of the curriculum and Literature as well as D&amp;T History Point of Explanation – Core Knowledge, video links provide a step-by-step guide to design techniques that appear in the block and technical definitions. Point of Delivery – revisit prior learning, taught content, deliberate practice, questions for assessment and point of reflection. Knowledge Notes - introduced at the start of the block so that pupils know what core knowledge and skills they will acquire and the technical vocabulary they will learn as the block progresses.</a:t>
                      </a:r>
                    </a:p>
                    <a:p>
                      <a:pPr algn="l"/>
                      <a:endParaRPr lang="en-GB" sz="900" dirty="0">
                        <a:solidFill>
                          <a:schemeClr val="tx1"/>
                        </a:solidFill>
                      </a:endParaRPr>
                    </a:p>
                    <a:p>
                      <a:pPr algn="l"/>
                      <a:endParaRPr lang="en-GB" sz="900" dirty="0">
                        <a:solidFill>
                          <a:schemeClr val="tx1"/>
                        </a:solidFill>
                      </a:endParaRPr>
                    </a:p>
                    <a:p>
                      <a:pPr algn="l"/>
                      <a:endParaRPr lang="en-GB" sz="900" dirty="0">
                        <a:solidFill>
                          <a:schemeClr val="tx1"/>
                        </a:solidFill>
                      </a:endParaRPr>
                    </a:p>
                    <a:p>
                      <a:pPr algn="l"/>
                      <a:endParaRPr lang="en-GB" sz="900" kern="1200" dirty="0">
                        <a:solidFill>
                          <a:schemeClr val="tx1"/>
                        </a:solidFill>
                        <a:effectLst/>
                        <a:latin typeface="+mn-lt"/>
                        <a:ea typeface="+mn-ea"/>
                        <a:cs typeface="+mn-cs"/>
                      </a:endParaRPr>
                    </a:p>
                  </a:txBody>
                  <a:tcPr anchor="ctr">
                    <a:solidFill>
                      <a:schemeClr val="bg1"/>
                    </a:solidFill>
                  </a:tcPr>
                </a:tc>
                <a:tc hMerge="1">
                  <a:txBody>
                    <a:bodyPr/>
                    <a:lstStyle/>
                    <a:p>
                      <a:endParaRPr lang="en-GB" dirty="0"/>
                    </a:p>
                  </a:txBody>
                  <a:tcPr/>
                </a:tc>
                <a:tc>
                  <a:txBody>
                    <a:bodyPr/>
                    <a:lstStyle/>
                    <a:p>
                      <a:pPr algn="l"/>
                      <a:r>
                        <a:rPr lang="en-GB" sz="900" b="1" kern="1200" dirty="0">
                          <a:solidFill>
                            <a:schemeClr val="tx1"/>
                          </a:solidFill>
                          <a:effectLst/>
                          <a:latin typeface="+mn-lt"/>
                          <a:ea typeface="+mn-ea"/>
                          <a:cs typeface="+mn-cs"/>
                        </a:rPr>
                        <a:t>Lesson Design</a:t>
                      </a:r>
                    </a:p>
                    <a:p>
                      <a:pPr algn="l"/>
                      <a:endParaRPr lang="en-GB" sz="900" kern="1200" dirty="0">
                        <a:solidFill>
                          <a:schemeClr val="tx1"/>
                        </a:solidFill>
                        <a:effectLst/>
                        <a:latin typeface="+mn-lt"/>
                        <a:ea typeface="+mn-ea"/>
                        <a:cs typeface="+mn-cs"/>
                      </a:endParaRPr>
                    </a:p>
                    <a:p>
                      <a:pPr algn="l"/>
                      <a:r>
                        <a:rPr lang="en-GB" sz="900" kern="1200" dirty="0">
                          <a:solidFill>
                            <a:schemeClr val="tx1"/>
                          </a:solidFill>
                          <a:effectLst/>
                          <a:latin typeface="+mn-lt"/>
                          <a:ea typeface="+mn-ea"/>
                          <a:cs typeface="+mn-cs"/>
                        </a:rPr>
                        <a:t>Each lesson follows the 6 Phase Structure:</a:t>
                      </a:r>
                    </a:p>
                    <a:p>
                      <a:pPr marL="171450" lvl="0" indent="-171450" algn="l">
                        <a:buFont typeface="Arial" panose="020B0604020202020204" pitchFamily="34" charset="0"/>
                        <a:buChar char="•"/>
                      </a:pPr>
                      <a:r>
                        <a:rPr lang="en-GB" sz="900" b="1" kern="1200" dirty="0">
                          <a:solidFill>
                            <a:schemeClr val="tx1"/>
                          </a:solidFill>
                          <a:effectLst/>
                          <a:latin typeface="+mn-lt"/>
                          <a:ea typeface="+mn-ea"/>
                          <a:cs typeface="+mn-cs"/>
                        </a:rPr>
                        <a:t>CONNECT</a:t>
                      </a:r>
                      <a:r>
                        <a:rPr lang="en-GB" sz="900" kern="1200" dirty="0">
                          <a:solidFill>
                            <a:schemeClr val="tx1"/>
                          </a:solidFill>
                          <a:effectLst/>
                          <a:latin typeface="+mn-lt"/>
                          <a:ea typeface="+mn-ea"/>
                          <a:cs typeface="+mn-cs"/>
                        </a:rPr>
                        <a:t> – Make connections with previous learning. Position and frame substantive concepts in context. </a:t>
                      </a:r>
                    </a:p>
                    <a:p>
                      <a:pPr marL="171450" lvl="0" indent="-171450" algn="l">
                        <a:buFont typeface="Arial" panose="020B0604020202020204" pitchFamily="34" charset="0"/>
                        <a:buChar char="•"/>
                      </a:pPr>
                      <a:r>
                        <a:rPr lang="en-GB" sz="900" b="1" kern="1200" dirty="0">
                          <a:solidFill>
                            <a:schemeClr val="tx1"/>
                          </a:solidFill>
                          <a:effectLst/>
                          <a:latin typeface="+mn-lt"/>
                          <a:ea typeface="+mn-ea"/>
                          <a:cs typeface="+mn-cs"/>
                        </a:rPr>
                        <a:t>EXPLAIN</a:t>
                      </a:r>
                      <a:r>
                        <a:rPr lang="en-GB" sz="900" kern="1200" dirty="0">
                          <a:solidFill>
                            <a:schemeClr val="tx1"/>
                          </a:solidFill>
                          <a:effectLst/>
                          <a:latin typeface="+mn-lt"/>
                          <a:ea typeface="+mn-ea"/>
                          <a:cs typeface="+mn-cs"/>
                        </a:rPr>
                        <a:t> – Introduce essential vocabulary. Model clear explanations. </a:t>
                      </a:r>
                    </a:p>
                    <a:p>
                      <a:pPr marL="171450" lvl="0" indent="-171450" algn="l">
                        <a:buFont typeface="Arial" panose="020B0604020202020204" pitchFamily="34" charset="0"/>
                        <a:buChar char="•"/>
                      </a:pPr>
                      <a:r>
                        <a:rPr lang="en-GB" sz="900" b="1" kern="1200" dirty="0">
                          <a:solidFill>
                            <a:schemeClr val="tx1"/>
                          </a:solidFill>
                          <a:effectLst/>
                          <a:latin typeface="+mn-lt"/>
                          <a:ea typeface="+mn-ea"/>
                          <a:cs typeface="+mn-cs"/>
                        </a:rPr>
                        <a:t>EXAMPLE</a:t>
                      </a:r>
                      <a:r>
                        <a:rPr lang="en-GB" sz="900" kern="1200" dirty="0">
                          <a:solidFill>
                            <a:schemeClr val="tx1"/>
                          </a:solidFill>
                          <a:effectLst/>
                          <a:latin typeface="+mn-lt"/>
                          <a:ea typeface="+mn-ea"/>
                          <a:cs typeface="+mn-cs"/>
                        </a:rPr>
                        <a:t> – Make worked examples explicit. Use diagrams, images, videos, artefacts to help articulate the content. </a:t>
                      </a:r>
                    </a:p>
                    <a:p>
                      <a:pPr marL="171450" lvl="0" indent="-171450" algn="l">
                        <a:buFont typeface="Arial" panose="020B0604020202020204" pitchFamily="34" charset="0"/>
                        <a:buChar char="•"/>
                      </a:pPr>
                      <a:r>
                        <a:rPr lang="en-GB" sz="900" b="1" kern="1200" dirty="0">
                          <a:solidFill>
                            <a:schemeClr val="tx1"/>
                          </a:solidFill>
                          <a:effectLst/>
                          <a:latin typeface="+mn-lt"/>
                          <a:ea typeface="+mn-ea"/>
                          <a:cs typeface="+mn-cs"/>
                        </a:rPr>
                        <a:t>ATTEMPT</a:t>
                      </a:r>
                      <a:r>
                        <a:rPr lang="en-GB" sz="900" kern="1200" dirty="0">
                          <a:solidFill>
                            <a:schemeClr val="tx1"/>
                          </a:solidFill>
                          <a:effectLst/>
                          <a:latin typeface="+mn-lt"/>
                          <a:ea typeface="+mn-ea"/>
                          <a:cs typeface="+mn-cs"/>
                        </a:rPr>
                        <a:t> – Pupils practically have a go at selecting and organising the content they have been taught. </a:t>
                      </a:r>
                    </a:p>
                    <a:p>
                      <a:pPr marL="171450" lvl="0" indent="-171450" algn="l">
                        <a:buFont typeface="Arial" panose="020B0604020202020204" pitchFamily="34" charset="0"/>
                        <a:buChar char="•"/>
                      </a:pPr>
                      <a:r>
                        <a:rPr lang="en-GB" sz="900" b="1" kern="1200" dirty="0">
                          <a:solidFill>
                            <a:schemeClr val="tx1"/>
                          </a:solidFill>
                          <a:effectLst/>
                          <a:latin typeface="+mn-lt"/>
                          <a:ea typeface="+mn-ea"/>
                          <a:cs typeface="+mn-cs"/>
                        </a:rPr>
                        <a:t>APPLY</a:t>
                      </a:r>
                      <a:r>
                        <a:rPr lang="en-GB" sz="900" kern="1200" dirty="0">
                          <a:solidFill>
                            <a:schemeClr val="tx1"/>
                          </a:solidFill>
                          <a:effectLst/>
                          <a:latin typeface="+mn-lt"/>
                          <a:ea typeface="+mn-ea"/>
                          <a:cs typeface="+mn-cs"/>
                        </a:rPr>
                        <a:t> – Pupils explain and connect their learning by showing what they know. </a:t>
                      </a:r>
                    </a:p>
                    <a:p>
                      <a:pPr marL="171450" indent="-171450" algn="l">
                        <a:buFont typeface="Arial" panose="020B0604020202020204" pitchFamily="34" charset="0"/>
                        <a:buChar char="•"/>
                      </a:pPr>
                      <a:r>
                        <a:rPr lang="en-GB" sz="900" b="1" kern="1200" dirty="0">
                          <a:solidFill>
                            <a:schemeClr val="tx1"/>
                          </a:solidFill>
                          <a:effectLst/>
                          <a:latin typeface="+mn-lt"/>
                          <a:ea typeface="+mn-ea"/>
                          <a:cs typeface="+mn-cs"/>
                        </a:rPr>
                        <a:t>CHALLENGE</a:t>
                      </a:r>
                      <a:r>
                        <a:rPr lang="en-GB" sz="900" kern="1200" dirty="0">
                          <a:solidFill>
                            <a:schemeClr val="tx1"/>
                          </a:solidFill>
                          <a:effectLst/>
                          <a:latin typeface="+mn-lt"/>
                          <a:ea typeface="+mn-ea"/>
                          <a:cs typeface="+mn-cs"/>
                        </a:rPr>
                        <a:t> – pupils deepen what they know to develop richer knowledge. </a:t>
                      </a:r>
                      <a:endParaRPr lang="en-GB" sz="900" dirty="0">
                        <a:solidFill>
                          <a:schemeClr val="tx1"/>
                        </a:solidFill>
                      </a:endParaRPr>
                    </a:p>
                  </a:txBody>
                  <a:tcPr/>
                </a:tc>
                <a:extLst>
                  <a:ext uri="{0D108BD9-81ED-4DB2-BD59-A6C34878D82A}">
                    <a16:rowId xmlns:a16="http://schemas.microsoft.com/office/drawing/2014/main" val="3040461112"/>
                  </a:ext>
                </a:extLst>
              </a:tr>
            </a:tbl>
          </a:graphicData>
        </a:graphic>
      </p:graphicFrame>
      <p:pic>
        <p:nvPicPr>
          <p:cNvPr id="7" name="Picture 6">
            <a:extLst>
              <a:ext uri="{FF2B5EF4-FFF2-40B4-BE49-F238E27FC236}">
                <a16:creationId xmlns:a16="http://schemas.microsoft.com/office/drawing/2014/main" id="{83F857C4-89DF-4036-AB04-DD9F3C5F1E1D}"/>
              </a:ext>
            </a:extLst>
          </p:cNvPr>
          <p:cNvPicPr>
            <a:picLocks noChangeAspect="1"/>
          </p:cNvPicPr>
          <p:nvPr/>
        </p:nvPicPr>
        <p:blipFill>
          <a:blip r:embed="rId3"/>
          <a:stretch>
            <a:fillRect/>
          </a:stretch>
        </p:blipFill>
        <p:spPr>
          <a:xfrm>
            <a:off x="1817904" y="2300119"/>
            <a:ext cx="4100826" cy="1105522"/>
          </a:xfrm>
          <a:prstGeom prst="rect">
            <a:avLst/>
          </a:prstGeom>
        </p:spPr>
      </p:pic>
      <p:pic>
        <p:nvPicPr>
          <p:cNvPr id="8" name="Picture 7">
            <a:extLst>
              <a:ext uri="{FF2B5EF4-FFF2-40B4-BE49-F238E27FC236}">
                <a16:creationId xmlns:a16="http://schemas.microsoft.com/office/drawing/2014/main" id="{65A48CEC-7E41-4169-AB98-AB876D59CDF4}"/>
              </a:ext>
            </a:extLst>
          </p:cNvPr>
          <p:cNvPicPr>
            <a:picLocks noChangeAspect="1"/>
          </p:cNvPicPr>
          <p:nvPr/>
        </p:nvPicPr>
        <p:blipFill>
          <a:blip r:embed="rId4"/>
          <a:stretch>
            <a:fillRect/>
          </a:stretch>
        </p:blipFill>
        <p:spPr>
          <a:xfrm>
            <a:off x="8798902" y="180637"/>
            <a:ext cx="472387" cy="522112"/>
          </a:xfrm>
          <a:prstGeom prst="rect">
            <a:avLst/>
          </a:prstGeom>
        </p:spPr>
      </p:pic>
    </p:spTree>
    <p:extLst>
      <p:ext uri="{BB962C8B-B14F-4D97-AF65-F5344CB8AC3E}">
        <p14:creationId xmlns:p14="http://schemas.microsoft.com/office/powerpoint/2010/main" val="94923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Design Technology</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742620003"/>
              </p:ext>
            </p:extLst>
          </p:nvPr>
        </p:nvGraphicFramePr>
        <p:xfrm>
          <a:off x="189854" y="958873"/>
          <a:ext cx="9526292" cy="5943600"/>
        </p:xfrm>
        <a:graphic>
          <a:graphicData uri="http://schemas.openxmlformats.org/drawingml/2006/table">
            <a:tbl>
              <a:tblPr firstRow="1" bandRow="1">
                <a:tableStyleId>{72833802-FEF1-4C79-8D5D-14CF1EAF98D9}</a:tableStyleId>
              </a:tblPr>
              <a:tblGrid>
                <a:gridCol w="4763146">
                  <a:extLst>
                    <a:ext uri="{9D8B030D-6E8A-4147-A177-3AD203B41FA5}">
                      <a16:colId xmlns:a16="http://schemas.microsoft.com/office/drawing/2014/main" val="924718012"/>
                    </a:ext>
                  </a:extLst>
                </a:gridCol>
                <a:gridCol w="4763146">
                  <a:extLst>
                    <a:ext uri="{9D8B030D-6E8A-4147-A177-3AD203B41FA5}">
                      <a16:colId xmlns:a16="http://schemas.microsoft.com/office/drawing/2014/main" val="1002920751"/>
                    </a:ext>
                  </a:extLst>
                </a:gridCol>
              </a:tblGrid>
              <a:tr h="2428598">
                <a:tc>
                  <a:txBody>
                    <a:bodyPr/>
                    <a:lstStyle/>
                    <a:p>
                      <a:pPr rtl="0" fontAlgn="base"/>
                      <a:r>
                        <a:rPr lang="en-GB" sz="1000" b="1" i="0" kern="1200" dirty="0">
                          <a:solidFill>
                            <a:srgbClr val="44375E"/>
                          </a:solidFill>
                          <a:effectLst/>
                          <a:latin typeface="+mn-lt"/>
                          <a:ea typeface="+mn-ea"/>
                          <a:cs typeface="+mn-cs"/>
                        </a:rPr>
                        <a:t>Reasonable adjustments for pupils with SEND</a:t>
                      </a:r>
                      <a:r>
                        <a:rPr lang="en-GB" sz="1000" b="0" i="0" kern="1200" dirty="0">
                          <a:solidFill>
                            <a:srgbClr val="44375E"/>
                          </a:solidFill>
                          <a:effectLst/>
                          <a:latin typeface="+mn-lt"/>
                          <a:ea typeface="+mn-ea"/>
                          <a:cs typeface="+mn-cs"/>
                        </a:rPr>
                        <a:t> </a:t>
                      </a:r>
                    </a:p>
                    <a:p>
                      <a:pPr rtl="0" fontAlgn="base"/>
                      <a:endParaRPr lang="en-GB" sz="800" b="0" i="0" kern="1200" dirty="0">
                        <a:solidFill>
                          <a:srgbClr val="44375E"/>
                        </a:solidFill>
                        <a:effectLst/>
                        <a:latin typeface="+mn-lt"/>
                        <a:ea typeface="+mn-ea"/>
                        <a:cs typeface="+mn-cs"/>
                      </a:endParaRPr>
                    </a:p>
                    <a:p>
                      <a:pPr rtl="0" fontAlgn="base"/>
                      <a:r>
                        <a:rPr lang="en-GB" sz="900" b="0" dirty="0">
                          <a:solidFill>
                            <a:schemeClr val="tx1"/>
                          </a:solidFill>
                        </a:rPr>
                        <a:t>Teachers will need to consider how specific activities, or the delivery may need to be adjusted to ensure that pupils with SEND are able to access the materials and participate fully in the lesson.</a:t>
                      </a:r>
                    </a:p>
                    <a:p>
                      <a:pPr rtl="0" fontAlgn="base"/>
                      <a:endParaRPr lang="en-GB" sz="900" b="0" dirty="0">
                        <a:solidFill>
                          <a:schemeClr val="tx1"/>
                        </a:solidFill>
                      </a:endParaRPr>
                    </a:p>
                    <a:p>
                      <a:pPr rtl="0" fontAlgn="base"/>
                      <a:r>
                        <a:rPr lang="en-GB" sz="900" b="0" dirty="0">
                          <a:solidFill>
                            <a:schemeClr val="tx1"/>
                          </a:solidFill>
                        </a:rPr>
                        <a:t>Pupils with language and communication difficulties (including those with ASD) may need additional visual prompts to help them understand what is expected of them. Some pupils may require individual task boards to enable them to follow a series of steps where a task has been broken down into smaller, more manageable chunks.</a:t>
                      </a:r>
                    </a:p>
                    <a:p>
                      <a:pPr rtl="0" fontAlgn="base"/>
                      <a:endParaRPr lang="en-GB" sz="900" b="0" dirty="0">
                        <a:solidFill>
                          <a:schemeClr val="tx1"/>
                        </a:solidFill>
                      </a:endParaRPr>
                    </a:p>
                    <a:p>
                      <a:pPr rtl="0" fontAlgn="base"/>
                      <a:r>
                        <a:rPr lang="en-GB" sz="900" b="0" dirty="0">
                          <a:solidFill>
                            <a:schemeClr val="tx1"/>
                          </a:solidFill>
                        </a:rPr>
                        <a:t>Some pupils may have</a:t>
                      </a:r>
                      <a:endParaRPr lang="en-GB" sz="900" b="0" i="0" kern="1200" dirty="0">
                        <a:solidFill>
                          <a:schemeClr val="tx1"/>
                        </a:solidFill>
                        <a:effectLst/>
                        <a:latin typeface="+mn-lt"/>
                        <a:ea typeface="+mn-ea"/>
                        <a:cs typeface="+mn-cs"/>
                      </a:endParaRPr>
                    </a:p>
                    <a:p>
                      <a:pPr lvl="0">
                        <a:buNone/>
                      </a:pPr>
                      <a:r>
                        <a:rPr lang="en-GB" sz="900" b="0" dirty="0">
                          <a:solidFill>
                            <a:schemeClr val="tx1"/>
                          </a:solidFill>
                        </a:rPr>
                        <a:t>sensory sensitivities. For those pupils, adjustments may need to be made for them to access materials. For example, pupils can be provided with crayons or pastels in paper sleeves. Pupils who have significant motor skill difficulties may require pencil grips or sloped surfaces to work on.</a:t>
                      </a:r>
                      <a:endParaRPr lang="en-GB" sz="900" b="0" i="0" kern="1200">
                        <a:solidFill>
                          <a:schemeClr val="tx1"/>
                        </a:solidFill>
                        <a:effectLst/>
                        <a:latin typeface="+mn-lt"/>
                        <a:ea typeface="+mn-ea"/>
                        <a:cs typeface="+mn-cs"/>
                      </a:endParaRPr>
                    </a:p>
                  </a:txBody>
                  <a:tcPr>
                    <a:solidFill>
                      <a:schemeClr val="bg1"/>
                    </a:solidFill>
                  </a:tcPr>
                </a:tc>
                <a:tc>
                  <a:txBody>
                    <a:bodyPr/>
                    <a:lstStyle/>
                    <a:p>
                      <a:pPr rtl="0" fontAlgn="base"/>
                      <a:r>
                        <a:rPr lang="en-GB" sz="1000" b="1" i="0" kern="1200" dirty="0">
                          <a:solidFill>
                            <a:srgbClr val="44375E"/>
                          </a:solidFill>
                          <a:effectLst/>
                          <a:latin typeface="+mn-lt"/>
                          <a:ea typeface="+mn-ea"/>
                          <a:cs typeface="+mn-cs"/>
                        </a:rPr>
                        <a:t>Assessment</a:t>
                      </a:r>
                    </a:p>
                    <a:p>
                      <a:pPr rtl="0" fontAlgn="base"/>
                      <a:endParaRPr lang="en-GB" sz="1000" b="0" i="0" kern="1200" dirty="0">
                        <a:solidFill>
                          <a:schemeClr val="tx1"/>
                        </a:solidFill>
                        <a:effectLst/>
                        <a:latin typeface="+mn-lt"/>
                        <a:ea typeface="+mn-ea"/>
                        <a:cs typeface="+mn-cs"/>
                      </a:endParaRPr>
                    </a:p>
                    <a:p>
                      <a:pPr rtl="0" fontAlgn="base"/>
                      <a:r>
                        <a:rPr lang="en-GB" sz="800" b="0" dirty="0">
                          <a:solidFill>
                            <a:schemeClr val="tx1"/>
                          </a:solidFill>
                        </a:rPr>
                        <a:t>The assessment of pupils is formative based on pupil outcomes and questioning from each lesson. The following is used to assess pupils’ knowledge and application of skills and techniques and their understanding and use of vocabulary.</a:t>
                      </a:r>
                    </a:p>
                    <a:p>
                      <a:pPr rtl="0" fontAlgn="base"/>
                      <a:endParaRPr lang="en-GB" sz="800" b="0" dirty="0">
                        <a:solidFill>
                          <a:schemeClr val="tx1"/>
                        </a:solidFill>
                      </a:endParaRPr>
                    </a:p>
                    <a:p>
                      <a:pPr rtl="0" fontAlgn="base"/>
                      <a:r>
                        <a:rPr lang="en-GB" sz="800" b="0" dirty="0">
                          <a:solidFill>
                            <a:schemeClr val="tx1"/>
                          </a:solidFill>
                        </a:rPr>
                        <a:t>The Point of Reflection section specifies the expected outcome for each lesson. The Questions for Assessment section in each block provide specific questions to be used with pupils to elicit their level of understanding of tools, techniques and effects e.g. How have the properties of the cotton changed? Is the cotton now more or less functional. </a:t>
                      </a:r>
                    </a:p>
                    <a:p>
                      <a:pPr rtl="0" fontAlgn="base"/>
                      <a:r>
                        <a:rPr lang="en-GB" sz="800" b="0" dirty="0">
                          <a:solidFill>
                            <a:schemeClr val="tx1"/>
                          </a:solidFill>
                        </a:rPr>
                        <a:t>The Oracy and Vocabulary task provide ample opportunities for teachers to evaluate pupils’ ability to: </a:t>
                      </a:r>
                    </a:p>
                    <a:p>
                      <a:pPr marL="171450" indent="-171450" rtl="0" fontAlgn="base">
                        <a:buFontTx/>
                        <a:buChar char="-"/>
                      </a:pPr>
                      <a:r>
                        <a:rPr lang="en-GB" sz="800" b="0" dirty="0">
                          <a:solidFill>
                            <a:schemeClr val="tx1"/>
                          </a:solidFill>
                        </a:rPr>
                        <a:t>use the language of design and technology effectively.</a:t>
                      </a:r>
                    </a:p>
                    <a:p>
                      <a:pPr marL="171450" indent="-171450" rtl="0" fontAlgn="base">
                        <a:buFontTx/>
                        <a:buChar char="-"/>
                      </a:pPr>
                      <a:r>
                        <a:rPr lang="en-GB" sz="800" b="0" dirty="0">
                          <a:solidFill>
                            <a:schemeClr val="tx1"/>
                          </a:solidFill>
                        </a:rPr>
                        <a:t>explain techniques, skills and processes.</a:t>
                      </a:r>
                    </a:p>
                    <a:p>
                      <a:pPr marL="171450" indent="-171450" rtl="0" fontAlgn="base">
                        <a:buFontTx/>
                        <a:buChar char="-"/>
                      </a:pPr>
                      <a:r>
                        <a:rPr lang="en-GB" sz="800" b="0" dirty="0">
                          <a:solidFill>
                            <a:schemeClr val="tx1"/>
                          </a:solidFill>
                        </a:rPr>
                        <a:t>evaluate their own and others’ work. </a:t>
                      </a:r>
                    </a:p>
                    <a:p>
                      <a:pPr marL="0" indent="0" rtl="0" fontAlgn="base">
                        <a:buFontTx/>
                        <a:buNone/>
                      </a:pPr>
                      <a:endParaRPr lang="en-GB" sz="800" b="0" dirty="0">
                        <a:solidFill>
                          <a:schemeClr val="tx1"/>
                        </a:solidFill>
                      </a:endParaRPr>
                    </a:p>
                    <a:p>
                      <a:pPr marL="0" indent="0" rtl="0" fontAlgn="base">
                        <a:buFontTx/>
                        <a:buNone/>
                      </a:pPr>
                      <a:r>
                        <a:rPr lang="en-GB" sz="800" b="0" dirty="0">
                          <a:solidFill>
                            <a:schemeClr val="tx1"/>
                          </a:solidFill>
                        </a:rPr>
                        <a:t>The vocabulary quiz provides an opportunity for teachers to assess pupils’ deeper understanding and application of the technical vocabulary covered in the block. The best form of assessment in D&amp;T is the point of delivery, while pupils are working. This helps to understand pupils’ development as designers, rather </a:t>
                      </a:r>
                      <a:r>
                        <a:rPr lang="en-GB" sz="800" dirty="0"/>
                        <a:t>than their ability to produce a prescribed end outcome. </a:t>
                      </a:r>
                      <a:endParaRPr lang="en-GB" sz="800" b="0" dirty="0">
                        <a:solidFill>
                          <a:schemeClr val="tx1"/>
                        </a:solidFill>
                      </a:endParaRPr>
                    </a:p>
                  </a:txBody>
                  <a:tcPr>
                    <a:solidFill>
                      <a:schemeClr val="bg1"/>
                    </a:solidFill>
                  </a:tcPr>
                </a:tc>
                <a:extLst>
                  <a:ext uri="{0D108BD9-81ED-4DB2-BD59-A6C34878D82A}">
                    <a16:rowId xmlns:a16="http://schemas.microsoft.com/office/drawing/2014/main" val="1127961494"/>
                  </a:ext>
                </a:extLst>
              </a:tr>
              <a:tr h="2766352">
                <a:tc gridSpan="2">
                  <a:txBody>
                    <a:bodyPr/>
                    <a:lstStyle/>
                    <a:p>
                      <a:pPr rtl="0" fontAlgn="base"/>
                      <a:r>
                        <a:rPr lang="en-GB" sz="900" b="1" i="0" kern="1200" dirty="0">
                          <a:solidFill>
                            <a:srgbClr val="44375E"/>
                          </a:solidFill>
                          <a:effectLst/>
                          <a:latin typeface="+mn-lt"/>
                          <a:ea typeface="+mn-ea"/>
                          <a:cs typeface="+mn-cs"/>
                        </a:rPr>
                        <a:t>Curriculum Narrative</a:t>
                      </a:r>
                      <a:r>
                        <a:rPr lang="en-GB" sz="900" b="0" i="0" kern="1200" dirty="0">
                          <a:solidFill>
                            <a:srgbClr val="44375E"/>
                          </a:solidFill>
                          <a:effectLst/>
                          <a:latin typeface="+mn-lt"/>
                          <a:ea typeface="+mn-ea"/>
                          <a:cs typeface="+mn-cs"/>
                        </a:rPr>
                        <a:t> </a:t>
                      </a:r>
                    </a:p>
                    <a:p>
                      <a:pPr rtl="0" fontAlgn="base"/>
                      <a:endParaRPr lang="en-GB" sz="1000" b="0" i="0" kern="1200" dirty="0">
                        <a:solidFill>
                          <a:srgbClr val="44375E"/>
                        </a:solidFill>
                        <a:effectLst/>
                        <a:latin typeface="+mn-lt"/>
                        <a:ea typeface="+mn-ea"/>
                        <a:cs typeface="+mn-cs"/>
                      </a:endParaRPr>
                    </a:p>
                    <a:p>
                      <a:pPr lvl="0" algn="l">
                        <a:lnSpc>
                          <a:spcPct val="100000"/>
                        </a:lnSpc>
                        <a:spcBef>
                          <a:spcPts val="0"/>
                        </a:spcBef>
                        <a:spcAft>
                          <a:spcPts val="0"/>
                        </a:spcAft>
                        <a:buNone/>
                      </a:pPr>
                      <a:r>
                        <a:rPr lang="en-GB" sz="1000" b="0" i="0" u="none" strike="noStrike" kern="1200" noProof="0" dirty="0">
                          <a:solidFill>
                            <a:schemeClr val="tx1"/>
                          </a:solidFill>
                          <a:effectLst/>
                        </a:rPr>
                        <a:t>The Design and Technology curriculum for KS1 is structured around blocks of learning, each focusing on specific disciplines such </a:t>
                      </a:r>
                      <a:r>
                        <a:rPr lang="en-GB" sz="1000" b="0" i="0" u="none" strike="noStrike" kern="1200" noProof="0" dirty="0" err="1">
                          <a:solidFill>
                            <a:schemeClr val="tx1"/>
                          </a:solidFill>
                          <a:effectLst/>
                        </a:rPr>
                        <a:t>as:Food</a:t>
                      </a:r>
                      <a:r>
                        <a:rPr lang="en-GB" sz="1000" b="0" i="0" u="none" strike="noStrike" kern="1200" noProof="0" dirty="0">
                          <a:solidFill>
                            <a:schemeClr val="tx1"/>
                          </a:solidFill>
                          <a:effectLst/>
                        </a:rPr>
                        <a:t> and Nutrition, Mechanisms, Structures, Textiles and Understanding  Materials. These blocks are revisited across year groups with increasing complexity to ensure vertical progression. The aim is to help pupils think, work, and communicate like designers, developing creativity, technical skills, and problem-solving abilities.</a:t>
                      </a:r>
                    </a:p>
                    <a:p>
                      <a:pPr lvl="0" indent="0" algn="l">
                        <a:lnSpc>
                          <a:spcPct val="100000"/>
                        </a:lnSpc>
                        <a:spcBef>
                          <a:spcPts val="0"/>
                        </a:spcBef>
                        <a:spcAft>
                          <a:spcPts val="0"/>
                        </a:spcAft>
                        <a:buNone/>
                      </a:pPr>
                      <a:r>
                        <a:rPr lang="en-GB" sz="1000" b="0" i="0" u="none" strike="noStrike" kern="1200" noProof="0" dirty="0">
                          <a:solidFill>
                            <a:schemeClr val="tx1"/>
                          </a:solidFill>
                          <a:effectLst/>
                        </a:rPr>
                        <a:t> </a:t>
                      </a:r>
                    </a:p>
                    <a:p>
                      <a:pPr lvl="0" algn="l">
                        <a:lnSpc>
                          <a:spcPct val="100000"/>
                        </a:lnSpc>
                        <a:spcBef>
                          <a:spcPts val="0"/>
                        </a:spcBef>
                        <a:spcAft>
                          <a:spcPts val="0"/>
                        </a:spcAft>
                        <a:buNone/>
                      </a:pPr>
                      <a:r>
                        <a:rPr lang="en-GB" sz="1000" b="0" i="0" u="none" strike="noStrike" kern="1200" noProof="0" dirty="0">
                          <a:solidFill>
                            <a:schemeClr val="tx1"/>
                          </a:solidFill>
                          <a:effectLst/>
                        </a:rPr>
                        <a:t>By the end of KS1, pupils should:</a:t>
                      </a:r>
                      <a:endParaRPr lang="en-GB" sz="1000">
                        <a:solidFill>
                          <a:schemeClr val="tx1"/>
                        </a:solidFill>
                      </a:endParaRPr>
                    </a:p>
                    <a:p>
                      <a:pPr lvl="0" algn="l">
                        <a:lnSpc>
                          <a:spcPct val="100000"/>
                        </a:lnSpc>
                        <a:spcBef>
                          <a:spcPts val="0"/>
                        </a:spcBef>
                        <a:spcAft>
                          <a:spcPts val="0"/>
                        </a:spcAft>
                        <a:buNone/>
                      </a:pPr>
                      <a:endParaRPr lang="en-GB" sz="1000" b="0" i="0" u="none" strike="noStrike" kern="1200" noProof="0" dirty="0">
                        <a:solidFill>
                          <a:schemeClr val="tx1"/>
                        </a:solidFill>
                        <a:effectLst/>
                      </a:endParaRPr>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rPr>
                        <a:t>Design purposeful, functional, and appealing products.</a:t>
                      </a:r>
                      <a:endParaRPr lang="en-GB" sz="1000">
                        <a:solidFill>
                          <a:schemeClr val="tx1"/>
                        </a:solidFill>
                      </a:endParaRPr>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rPr>
                        <a:t>Use a range of tools and materials safely.</a:t>
                      </a:r>
                      <a:endParaRPr lang="en-GB" sz="1000">
                        <a:solidFill>
                          <a:schemeClr val="tx1"/>
                        </a:solidFill>
                      </a:endParaRPr>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rPr>
                        <a:t>Understand basic mechanisms (e.g., sliders, levers) and structures.</a:t>
                      </a:r>
                      <a:endParaRPr lang="en-GB" sz="1000">
                        <a:solidFill>
                          <a:schemeClr val="tx1"/>
                        </a:solidFill>
                      </a:endParaRPr>
                    </a:p>
                    <a:p>
                      <a:pPr marL="171450" lvl="0" indent="-171450" algn="l">
                        <a:lnSpc>
                          <a:spcPct val="100000"/>
                        </a:lnSpc>
                        <a:spcBef>
                          <a:spcPts val="0"/>
                        </a:spcBef>
                        <a:spcAft>
                          <a:spcPts val="0"/>
                        </a:spcAft>
                        <a:buFont typeface="Arial"/>
                        <a:buChar char="•"/>
                      </a:pPr>
                      <a:r>
                        <a:rPr lang="en-GB" sz="1000" b="0" i="0" u="none" strike="noStrike" kern="1200" noProof="0" dirty="0">
                          <a:solidFill>
                            <a:schemeClr val="tx1"/>
                          </a:solidFill>
                          <a:effectLst/>
                        </a:rPr>
                        <a:t>Apply principles of healthy eating and food preparation.</a:t>
                      </a:r>
                      <a:endParaRPr lang="en-GB" sz="1000" dirty="0">
                        <a:solidFill>
                          <a:schemeClr val="tx1"/>
                        </a:solidFill>
                      </a:endParaRPr>
                    </a:p>
                    <a:p>
                      <a:pPr marL="285750" lvl="0" indent="-285750" algn="l">
                        <a:lnSpc>
                          <a:spcPct val="100000"/>
                        </a:lnSpc>
                        <a:spcBef>
                          <a:spcPts val="0"/>
                        </a:spcBef>
                        <a:spcAft>
                          <a:spcPts val="0"/>
                        </a:spcAft>
                        <a:buFont typeface="Arial"/>
                        <a:buChar char="•"/>
                      </a:pPr>
                      <a:endParaRPr lang="en-GB" sz="1000" b="0" i="0" u="none" strike="noStrike" kern="1200" noProof="0" dirty="0">
                        <a:solidFill>
                          <a:schemeClr val="tx1"/>
                        </a:solidFill>
                        <a:effectLst/>
                      </a:endParaRPr>
                    </a:p>
                    <a:p>
                      <a:pPr marL="0" lvl="0" indent="0" algn="l">
                        <a:lnSpc>
                          <a:spcPct val="100000"/>
                        </a:lnSpc>
                        <a:spcBef>
                          <a:spcPts val="0"/>
                        </a:spcBef>
                        <a:spcAft>
                          <a:spcPts val="0"/>
                        </a:spcAft>
                        <a:buNone/>
                      </a:pPr>
                      <a:r>
                        <a:rPr lang="en-GB" sz="1000" b="0" i="0" u="none" strike="noStrike" kern="1200" noProof="0" dirty="0">
                          <a:solidFill>
                            <a:schemeClr val="tx1"/>
                          </a:solidFill>
                          <a:effectLst/>
                          <a:latin typeface="United Curriculum"/>
                        </a:rPr>
                        <a:t>By the end of KS2, pupils should:</a:t>
                      </a:r>
                      <a:endParaRPr lang="en-GB" sz="1000" b="0" i="0" u="none" strike="noStrike" kern="1200" noProof="0" dirty="0">
                        <a:solidFill>
                          <a:schemeClr val="tx1"/>
                        </a:solidFill>
                        <a:effectLst/>
                      </a:endParaRPr>
                    </a:p>
                    <a:p>
                      <a:pPr marL="0" lvl="0" indent="0" algn="l">
                        <a:lnSpc>
                          <a:spcPct val="100000"/>
                        </a:lnSpc>
                        <a:spcBef>
                          <a:spcPts val="0"/>
                        </a:spcBef>
                        <a:spcAft>
                          <a:spcPts val="0"/>
                        </a:spcAft>
                        <a:buNone/>
                      </a:pPr>
                      <a:endParaRPr lang="en-GB" sz="1000" b="0" i="0" u="none" strike="noStrike" kern="1200" noProof="0" dirty="0">
                        <a:solidFill>
                          <a:schemeClr val="tx1"/>
                        </a:solidFill>
                        <a:effectLst/>
                        <a:latin typeface="United Curriculum"/>
                      </a:endParaRPr>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latin typeface="United Curriculum"/>
                        </a:rPr>
                        <a:t>Design and make products that are purposeful, functional, and innovative.</a:t>
                      </a:r>
                      <a:endParaRPr lang="en-GB" sz="1000" dirty="0"/>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latin typeface="United Curriculum"/>
                        </a:rPr>
                        <a:t>Apply technical knowledge to strengthen structures and incorporate mechanical/electrical systems.</a:t>
                      </a:r>
                      <a:endParaRPr lang="en-GB" sz="1000"/>
                    </a:p>
                    <a:p>
                      <a:pPr marL="171450" lvl="0" indent="-171450" algn="l">
                        <a:lnSpc>
                          <a:spcPct val="100000"/>
                        </a:lnSpc>
                        <a:spcBef>
                          <a:spcPts val="0"/>
                        </a:spcBef>
                        <a:spcAft>
                          <a:spcPts val="0"/>
                        </a:spcAft>
                        <a:buFont typeface="Arial"/>
                        <a:buChar char="•"/>
                      </a:pPr>
                      <a:r>
                        <a:rPr lang="en-GB" sz="1000" b="0" i="0" u="none" strike="noStrike" kern="1200" noProof="0">
                          <a:solidFill>
                            <a:schemeClr val="tx1"/>
                          </a:solidFill>
                          <a:effectLst/>
                          <a:latin typeface="United Curriculum"/>
                        </a:rPr>
                        <a:t>Use CAD and programming to monitor and control products.</a:t>
                      </a:r>
                      <a:endParaRPr lang="en-GB" sz="1000"/>
                    </a:p>
                    <a:p>
                      <a:pPr marL="171450" lvl="0" indent="-171450" algn="l">
                        <a:lnSpc>
                          <a:spcPct val="100000"/>
                        </a:lnSpc>
                        <a:spcBef>
                          <a:spcPts val="0"/>
                        </a:spcBef>
                        <a:spcAft>
                          <a:spcPts val="0"/>
                        </a:spcAft>
                        <a:buFont typeface="Arial"/>
                        <a:buChar char="•"/>
                      </a:pPr>
                      <a:r>
                        <a:rPr lang="en-GB" sz="1000" b="0" i="0" u="none" strike="noStrike" kern="1200" noProof="0" dirty="0">
                          <a:solidFill>
                            <a:schemeClr val="tx1"/>
                          </a:solidFill>
                          <a:effectLst/>
                          <a:latin typeface="United Curriculum"/>
                        </a:rPr>
                        <a:t>Prepare and cook a variety of dishes, understanding seasonality and nutrition.</a:t>
                      </a:r>
                      <a:endParaRPr lang="en-GB" sz="1000" dirty="0"/>
                    </a:p>
                    <a:p>
                      <a:pPr marL="285750" lvl="0" indent="-285750" algn="l">
                        <a:lnSpc>
                          <a:spcPct val="100000"/>
                        </a:lnSpc>
                        <a:spcBef>
                          <a:spcPts val="0"/>
                        </a:spcBef>
                        <a:spcAft>
                          <a:spcPts val="0"/>
                        </a:spcAft>
                        <a:buFont typeface="Arial"/>
                        <a:buChar char="•"/>
                      </a:pPr>
                      <a:endParaRPr lang="en-GB" sz="900" b="0" i="0" u="none" strike="noStrike" kern="1200" noProof="0" dirty="0">
                        <a:solidFill>
                          <a:schemeClr val="tx1"/>
                        </a:solidFill>
                        <a:effectLst/>
                      </a:endParaRPr>
                    </a:p>
                    <a:p>
                      <a:pPr lvl="0">
                        <a:buNone/>
                      </a:pPr>
                      <a:endParaRPr lang="en-GB" sz="800" b="0" i="0" kern="1200" dirty="0">
                        <a:solidFill>
                          <a:srgbClr val="44375E"/>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val="3040461112"/>
                  </a:ext>
                </a:extLst>
              </a:tr>
            </a:tbl>
          </a:graphicData>
        </a:graphic>
      </p:graphicFrame>
      <p:pic>
        <p:nvPicPr>
          <p:cNvPr id="13" name="Picture 12">
            <a:extLst>
              <a:ext uri="{FF2B5EF4-FFF2-40B4-BE49-F238E27FC236}">
                <a16:creationId xmlns:a16="http://schemas.microsoft.com/office/drawing/2014/main" id="{2B1D582E-1FD2-4B3C-B7E0-4CFB0006243F}"/>
              </a:ext>
            </a:extLst>
          </p:cNvPr>
          <p:cNvPicPr>
            <a:picLocks noChangeAspect="1"/>
          </p:cNvPicPr>
          <p:nvPr/>
        </p:nvPicPr>
        <p:blipFill>
          <a:blip r:embed="rId2"/>
          <a:stretch>
            <a:fillRect/>
          </a:stretch>
        </p:blipFill>
        <p:spPr>
          <a:xfrm>
            <a:off x="8798902" y="180637"/>
            <a:ext cx="472387" cy="522112"/>
          </a:xfrm>
          <a:prstGeom prst="rect">
            <a:avLst/>
          </a:prstGeom>
        </p:spPr>
      </p:pic>
    </p:spTree>
    <p:extLst>
      <p:ext uri="{BB962C8B-B14F-4D97-AF65-F5344CB8AC3E}">
        <p14:creationId xmlns:p14="http://schemas.microsoft.com/office/powerpoint/2010/main" val="1082134938"/>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53b84f0e89f9fa3c4dc62ab02ea060a6">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b08a02106d7cf131afaf41d5f8e6fdea"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2.xml><?xml version="1.0" encoding="utf-8"?>
<ds:datastoreItem xmlns:ds="http://schemas.openxmlformats.org/officeDocument/2006/customXml" ds:itemID="{AF20F8DA-C4FB-4450-BACC-F5A742E79B9F}">
  <ds:schemaRefs>
    <ds:schemaRef ds:uri="http://schemas.openxmlformats.org/package/2006/metadata/core-properties"/>
    <ds:schemaRef ds:uri="http://www.w3.org/XML/1998/namespace"/>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http://schemas.microsoft.com/office/2006/metadata/properties"/>
    <ds:schemaRef ds:uri="406edda3-2bb7-4f87-a99b-d4abf77b5c73"/>
    <ds:schemaRef ds:uri="79631ef3-9f2f-4843-9ece-7705c115776d"/>
    <ds:schemaRef ds:uri="c9db3969-71b0-4bad-a133-52bb6e34547a"/>
    <ds:schemaRef ds:uri="b36dee24-68ef-45c4-a92c-1fee0fb616a1"/>
  </ds:schemaRefs>
</ds:datastoreItem>
</file>

<file path=customXml/itemProps3.xml><?xml version="1.0" encoding="utf-8"?>
<ds:datastoreItem xmlns:ds="http://schemas.openxmlformats.org/officeDocument/2006/customXml" ds:itemID="{085C857C-8E7F-4E92-927D-905B63ED3C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6dee24-68ef-45c4-a92c-1fee0fb616a1"/>
    <ds:schemaRef ds:uri="c9db3969-71b0-4bad-a133-52bb6e3454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2190</TotalTime>
  <Words>1233</Words>
  <Application>Microsoft Office PowerPoint</Application>
  <PresentationFormat>A4 Paper (210x297 mm)</PresentationFormat>
  <Paragraphs>74</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L Jupe</cp:lastModifiedBy>
  <cp:revision>87</cp:revision>
  <cp:lastPrinted>2025-11-13T08:40:53Z</cp:lastPrinted>
  <dcterms:created xsi:type="dcterms:W3CDTF">2021-04-22T13:12:58Z</dcterms:created>
  <dcterms:modified xsi:type="dcterms:W3CDTF">2025-12-03T16:30:51Z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